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3" r:id="rId2"/>
    <p:sldId id="265" r:id="rId3"/>
    <p:sldId id="267" r:id="rId4"/>
    <p:sldId id="268" r:id="rId5"/>
    <p:sldId id="269" r:id="rId6"/>
    <p:sldId id="270" r:id="rId7"/>
    <p:sldId id="271" r:id="rId8"/>
    <p:sldId id="272" r:id="rId9"/>
    <p:sldId id="266" r:id="rId10"/>
    <p:sldId id="273" r:id="rId11"/>
    <p:sldId id="274" r:id="rId1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D2"/>
    <a:srgbClr val="ED1C24"/>
    <a:srgbClr val="EF41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25" autoAdjust="0"/>
    <p:restoredTop sz="94702"/>
  </p:normalViewPr>
  <p:slideViewPr>
    <p:cSldViewPr snapToGrid="0" snapToObjects="1">
      <p:cViewPr varScale="1">
        <p:scale>
          <a:sx n="65" d="100"/>
          <a:sy n="65" d="100"/>
        </p:scale>
        <p:origin x="-16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9" d="100"/>
          <a:sy n="69" d="100"/>
        </p:scale>
        <p:origin x="-2568" y="-120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25521-94A0-460B-B873-2E433DA52D80}" type="datetimeFigureOut">
              <a:rPr lang="en-GB" smtClean="0"/>
              <a:t>18/07/26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DDCCF-4F6E-433A-B627-E700498FE5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996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B6A6B-5BFC-E542-A03F-7A9B37FA6DD1}" type="datetimeFigureOut">
              <a:rPr lang="en-US" smtClean="0"/>
              <a:t>18/07/26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603C5E-4B3F-FF40-87F5-D5C43407C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56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Brandon Grotesque Regular"/>
                <a:cs typeface="Brandon Grotesque Regular"/>
              </a:rPr>
              <a:t>International HIV assistance is declining and domestic spending on HIV is flagging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Brandon Grotesque Regular"/>
              <a:cs typeface="Brandon Grotesque Regular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Brandon Grotesque Regular"/>
                <a:cs typeface="Brandon Grotesque Regular"/>
              </a:rPr>
              <a:t>A resurgence of the epidemic is likely without further reductions in HIV incidence, especially as the largest-ever generation of young people age into adolescence and adulthood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Brandon Grotesque Regular"/>
              <a:cs typeface="Brandon Grotesque Regular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03C5E-4B3F-FF40-87F5-D5C43407C2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905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latin typeface="Brandon Grotesque Regular"/>
                <a:cs typeface="Brandon Grotesque Regular"/>
              </a:rPr>
              <a:t>Many diseases and disease areas are closely related to HIV in that they share routes of transmission, have overlapping groups at high risk and/or commonly occur as co-morbidities in people living with HIV.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03C5E-4B3F-FF40-87F5-D5C43407C2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421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latin typeface="Brandon Grotesque Regular"/>
                <a:cs typeface="Brandon Grotesque Regular"/>
              </a:rPr>
              <a:t>For marginalized and/or underserved populations, a promising approach to integration is to cluster a range of services tailored to each population’s needs in the same service site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03C5E-4B3F-FF40-87F5-D5C43407C2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602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latin typeface="Brandon Grotesque Regular"/>
                <a:cs typeface="Brandon Grotesque Regular"/>
              </a:rPr>
              <a:t>The long-term care of people living with HIV will increasingly focus on the prevention and management of non-communicable diseases (NCDs).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03C5E-4B3F-FF40-87F5-D5C43407C2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814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smtClean="0">
                <a:latin typeface="Brandon Grotesque Regular"/>
                <a:cs typeface="Brandon Grotesque Regular"/>
              </a:rPr>
              <a:t>Projections indicate that available financing for health is likely to fall far short of amounts needed to achieve the health targets in the SDGs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03C5E-4B3F-FF40-87F5-D5C43407C2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061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3" y="1843805"/>
            <a:ext cx="8105775" cy="2662481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1647825" y="6035773"/>
            <a:ext cx="7727992" cy="454358"/>
            <a:chOff x="1647825" y="6035773"/>
            <a:chExt cx="7727992" cy="454358"/>
          </a:xfrm>
        </p:grpSpPr>
        <p:sp>
          <p:nvSpPr>
            <p:cNvPr id="2" name="TextBox 1"/>
            <p:cNvSpPr txBox="1"/>
            <p:nvPr userDrawn="1"/>
          </p:nvSpPr>
          <p:spPr>
            <a:xfrm>
              <a:off x="2108242" y="6077480"/>
              <a:ext cx="7267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8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8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8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8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47825" y="6035773"/>
              <a:ext cx="460417" cy="454358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44" y="274639"/>
            <a:ext cx="801831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2844" y="1600201"/>
            <a:ext cx="8018313" cy="4525963"/>
          </a:xfrm>
        </p:spPr>
        <p:txBody>
          <a:bodyPr vert="eaVert"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047" y="6359567"/>
            <a:ext cx="1066968" cy="354242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562844" y="6370078"/>
            <a:ext cx="6789798" cy="333221"/>
            <a:chOff x="562844" y="6370078"/>
            <a:chExt cx="6789798" cy="333221"/>
          </a:xfrm>
        </p:grpSpPr>
        <p:sp>
          <p:nvSpPr>
            <p:cNvPr id="8" name="TextBox 7"/>
            <p:cNvSpPr txBox="1"/>
            <p:nvPr userDrawn="1"/>
          </p:nvSpPr>
          <p:spPr>
            <a:xfrm>
              <a:off x="844967" y="6382800"/>
              <a:ext cx="65076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2844" y="6370078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3298" y="6356704"/>
            <a:ext cx="1078471" cy="358060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446359" y="6369124"/>
            <a:ext cx="6919640" cy="333221"/>
            <a:chOff x="446359" y="6369124"/>
            <a:chExt cx="6919640" cy="333221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728482" y="6381846"/>
              <a:ext cx="66375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6359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AU" dirty="0"/>
              <a:t>Click to enter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ED1C24"/>
                </a:solidFill>
                <a:latin typeface="Raleway" panose="020B05030301010600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enter presenter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588" y="343814"/>
            <a:ext cx="4112824" cy="1350927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2186377" y="6447071"/>
            <a:ext cx="6551223" cy="333673"/>
            <a:chOff x="3209637" y="6447071"/>
            <a:chExt cx="6551223" cy="333673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3491760" y="6447071"/>
              <a:ext cx="62691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baseline="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09637" y="6447523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60" y="274639"/>
            <a:ext cx="801828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860" y="1600201"/>
            <a:ext cx="8018280" cy="4525963"/>
          </a:xfrm>
        </p:spPr>
        <p:txBody>
          <a:bodyPr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6296" y="6360363"/>
            <a:ext cx="1078471" cy="358060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562860" y="6372783"/>
            <a:ext cx="6999083" cy="333221"/>
            <a:chOff x="562860" y="6372783"/>
            <a:chExt cx="6999083" cy="333221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844984" y="6385505"/>
              <a:ext cx="67169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2860" y="6372783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1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ED1C24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685800" y="6369124"/>
            <a:ext cx="6948714" cy="333221"/>
            <a:chOff x="685800" y="6369124"/>
            <a:chExt cx="6948714" cy="333221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967924" y="6381846"/>
              <a:ext cx="66665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897" y="274639"/>
            <a:ext cx="8298205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2897" y="1600201"/>
            <a:ext cx="3836708" cy="4525963"/>
          </a:xfrm>
        </p:spPr>
        <p:txBody>
          <a:bodyPr/>
          <a:lstStyle>
            <a:lvl1pPr>
              <a:defRPr sz="2800">
                <a:latin typeface="Raleway" panose="020B0503030101060003" pitchFamily="34" charset="0"/>
              </a:defRPr>
            </a:lvl1pPr>
            <a:lvl2pPr>
              <a:defRPr sz="2400">
                <a:latin typeface="Raleway" panose="020B0503030101060003" pitchFamily="34" charset="0"/>
              </a:defRPr>
            </a:lvl2pPr>
            <a:lvl3pPr>
              <a:defRPr sz="2000">
                <a:latin typeface="Raleway" panose="020B0503030101060003" pitchFamily="34" charset="0"/>
              </a:defRPr>
            </a:lvl3pPr>
            <a:lvl4pPr>
              <a:defRPr sz="1800">
                <a:latin typeface="Raleway" panose="020B0503030101060003" pitchFamily="34" charset="0"/>
              </a:defRPr>
            </a:lvl4pPr>
            <a:lvl5pPr>
              <a:defRPr sz="1800">
                <a:latin typeface="Raleway" panose="020B05030301010600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2502" y="1600201"/>
            <a:ext cx="4038600" cy="4525963"/>
          </a:xfrm>
        </p:spPr>
        <p:txBody>
          <a:bodyPr/>
          <a:lstStyle>
            <a:lvl1pPr>
              <a:defRPr sz="2800">
                <a:latin typeface="Raleway" panose="020B0503030101060003" pitchFamily="34" charset="0"/>
              </a:defRPr>
            </a:lvl1pPr>
            <a:lvl2pPr>
              <a:defRPr sz="2400">
                <a:latin typeface="Raleway" panose="020B0503030101060003" pitchFamily="34" charset="0"/>
              </a:defRPr>
            </a:lvl2pPr>
            <a:lvl3pPr>
              <a:defRPr sz="2000">
                <a:latin typeface="Raleway" panose="020B0503030101060003" pitchFamily="34" charset="0"/>
              </a:defRPr>
            </a:lvl3pPr>
            <a:lvl4pPr>
              <a:defRPr sz="1800">
                <a:latin typeface="Raleway" panose="020B0503030101060003" pitchFamily="34" charset="0"/>
              </a:defRPr>
            </a:lvl4pPr>
            <a:lvl5pPr>
              <a:defRPr sz="1800">
                <a:latin typeface="Raleway" panose="020B05030301010600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422897" y="6369124"/>
            <a:ext cx="7269674" cy="333221"/>
            <a:chOff x="422897" y="6369124"/>
            <a:chExt cx="7269674" cy="333221"/>
          </a:xfrm>
        </p:grpSpPr>
        <p:sp>
          <p:nvSpPr>
            <p:cNvPr id="9" name="TextBox 8"/>
            <p:cNvSpPr txBox="1"/>
            <p:nvPr userDrawn="1"/>
          </p:nvSpPr>
          <p:spPr>
            <a:xfrm>
              <a:off x="705021" y="6381846"/>
              <a:ext cx="69875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2897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44" y="274639"/>
            <a:ext cx="801831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241" y="1535113"/>
            <a:ext cx="3838296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241" y="2174875"/>
            <a:ext cx="383829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39382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3938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6296" y="6360361"/>
            <a:ext cx="1078471" cy="358060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562844" y="6372781"/>
            <a:ext cx="7107956" cy="333221"/>
            <a:chOff x="562844" y="6372781"/>
            <a:chExt cx="7107956" cy="333221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844968" y="6385503"/>
              <a:ext cx="68258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2844" y="6372781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44" y="274639"/>
            <a:ext cx="801831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6296" y="6360361"/>
            <a:ext cx="1078471" cy="358060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510887" y="6372781"/>
            <a:ext cx="7130884" cy="333221"/>
            <a:chOff x="510887" y="6372781"/>
            <a:chExt cx="7130884" cy="333221"/>
          </a:xfrm>
        </p:grpSpPr>
        <p:sp>
          <p:nvSpPr>
            <p:cNvPr id="9" name="TextBox 8"/>
            <p:cNvSpPr txBox="1"/>
            <p:nvPr userDrawn="1"/>
          </p:nvSpPr>
          <p:spPr>
            <a:xfrm>
              <a:off x="793011" y="6385503"/>
              <a:ext cx="68487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0887" y="6372781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973" y="273049"/>
            <a:ext cx="2797026" cy="1162051"/>
          </a:xfrm>
        </p:spPr>
        <p:txBody>
          <a:bodyPr anchor="b"/>
          <a:lstStyle>
            <a:lvl1pPr algn="l">
              <a:defRPr sz="2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4503" y="273052"/>
            <a:ext cx="5111750" cy="5853113"/>
          </a:xfrm>
        </p:spPr>
        <p:txBody>
          <a:bodyPr/>
          <a:lstStyle>
            <a:lvl1pPr>
              <a:defRPr sz="3200">
                <a:latin typeface="Raleway" panose="020B0503030101060003" pitchFamily="34" charset="0"/>
              </a:defRPr>
            </a:lvl1pPr>
            <a:lvl2pPr>
              <a:defRPr sz="2800">
                <a:latin typeface="Raleway" panose="020B0503030101060003" pitchFamily="34" charset="0"/>
              </a:defRPr>
            </a:lvl2pPr>
            <a:lvl3pPr>
              <a:defRPr sz="2400">
                <a:latin typeface="Raleway" panose="020B0503030101060003" pitchFamily="34" charset="0"/>
              </a:defRPr>
            </a:lvl3pPr>
            <a:lvl4pPr>
              <a:defRPr sz="2000">
                <a:latin typeface="Raleway" panose="020B0503030101060003" pitchFamily="34" charset="0"/>
              </a:defRPr>
            </a:lvl4pPr>
            <a:lvl5pPr>
              <a:defRPr sz="2000">
                <a:latin typeface="Raleway" panose="020B05030301010600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7973" y="1435102"/>
            <a:ext cx="2797026" cy="4691063"/>
          </a:xfrm>
        </p:spPr>
        <p:txBody>
          <a:bodyPr/>
          <a:lstStyle>
            <a:lvl1pPr marL="0" indent="0">
              <a:buNone/>
              <a:defRPr sz="1400">
                <a:latin typeface="Raleway" panose="020B05030301010600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563366" y="6369124"/>
            <a:ext cx="7129204" cy="333221"/>
            <a:chOff x="563366" y="6369124"/>
            <a:chExt cx="7129204" cy="333221"/>
          </a:xfrm>
        </p:grpSpPr>
        <p:sp>
          <p:nvSpPr>
            <p:cNvPr id="11" name="TextBox 10"/>
            <p:cNvSpPr txBox="1"/>
            <p:nvPr userDrawn="1"/>
          </p:nvSpPr>
          <p:spPr>
            <a:xfrm>
              <a:off x="845489" y="6381846"/>
              <a:ext cx="68470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3366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566739"/>
          </a:xfrm>
        </p:spPr>
        <p:txBody>
          <a:bodyPr anchor="b"/>
          <a:lstStyle>
            <a:lvl1pPr algn="l">
              <a:defRPr sz="2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Raleway" panose="020B05030301010600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367338"/>
            <a:ext cx="5486400" cy="804863"/>
          </a:xfrm>
        </p:spPr>
        <p:txBody>
          <a:bodyPr/>
          <a:lstStyle>
            <a:lvl1pPr marL="0" indent="0">
              <a:buNone/>
              <a:defRPr sz="1400">
                <a:latin typeface="Raleway" panose="020B05030301010600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866487" y="6369124"/>
            <a:ext cx="6251203" cy="333221"/>
            <a:chOff x="866487" y="6369124"/>
            <a:chExt cx="6251203" cy="333221"/>
          </a:xfrm>
        </p:grpSpPr>
        <p:sp>
          <p:nvSpPr>
            <p:cNvPr id="11" name="TextBox 10"/>
            <p:cNvSpPr txBox="1"/>
            <p:nvPr userDrawn="1"/>
          </p:nvSpPr>
          <p:spPr>
            <a:xfrm>
              <a:off x="1148611" y="6381846"/>
              <a:ext cx="59690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6487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06DA-4705-844F-8F0B-F43945BCDB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6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0099D2"/>
          </a:solidFill>
          <a:latin typeface="Raleway" panose="020B0503030101060003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9022" y="1948217"/>
            <a:ext cx="9279467" cy="2540001"/>
          </a:xfrm>
        </p:spPr>
        <p:txBody>
          <a:bodyPr>
            <a:noAutofit/>
          </a:bodyPr>
          <a:lstStyle/>
          <a:p>
            <a:r>
              <a:rPr lang="en-US" sz="3000" dirty="0"/>
              <a:t>Launch of</a:t>
            </a:r>
            <a:br>
              <a:rPr lang="en-US" sz="3000" dirty="0"/>
            </a:br>
            <a:r>
              <a:rPr lang="en-US" sz="3000" dirty="0"/>
              <a:t>Advancing global health and strengthening 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the HIV response </a:t>
            </a:r>
            <a:r>
              <a:rPr lang="en-US" sz="3000" dirty="0"/>
              <a:t>in the era of the 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Sustainable Development Goals</a:t>
            </a:r>
            <a:r>
              <a:rPr lang="en-US" sz="3000" dirty="0"/>
              <a:t>:</a:t>
            </a:r>
            <a:br>
              <a:rPr lang="en-US" sz="3000" dirty="0"/>
            </a:br>
            <a:r>
              <a:rPr lang="en-US" sz="3000" dirty="0"/>
              <a:t>the International AIDS Society</a:t>
            </a:r>
            <a:r>
              <a:rPr lang="en-US" sz="3000" dirty="0" smtClean="0"/>
              <a:t>–</a:t>
            </a:r>
            <a:br>
              <a:rPr lang="en-US" sz="3000" dirty="0" smtClean="0"/>
            </a:br>
            <a:r>
              <a:rPr lang="en-US" sz="3000" dirty="0" smtClean="0"/>
              <a:t>Lancet Commission</a:t>
            </a:r>
            <a:endParaRPr lang="en-US" sz="3000" dirty="0"/>
          </a:p>
        </p:txBody>
      </p:sp>
      <p:pic>
        <p:nvPicPr>
          <p:cNvPr id="5" name="Picture 4" descr="ias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884" y="4878978"/>
            <a:ext cx="1436077" cy="1436077"/>
          </a:xfrm>
          <a:prstGeom prst="rect">
            <a:avLst/>
          </a:prstGeom>
        </p:spPr>
      </p:pic>
      <p:pic>
        <p:nvPicPr>
          <p:cNvPr id="6" name="Picture 5" descr="Lancet-Logo-Lo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606" y="4878978"/>
            <a:ext cx="4056917" cy="143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655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9022" y="1948217"/>
            <a:ext cx="9279467" cy="2540001"/>
          </a:xfrm>
        </p:spPr>
        <p:txBody>
          <a:bodyPr>
            <a:noAutofit/>
          </a:bodyPr>
          <a:lstStyle/>
          <a:p>
            <a:r>
              <a:rPr lang="en-US" sz="3000" dirty="0"/>
              <a:t>Launch of</a:t>
            </a:r>
            <a:br>
              <a:rPr lang="en-US" sz="3000" dirty="0"/>
            </a:br>
            <a:r>
              <a:rPr lang="en-US" sz="3000" dirty="0"/>
              <a:t>Advancing global health and strengthening 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the HIV response </a:t>
            </a:r>
            <a:r>
              <a:rPr lang="en-US" sz="3000" dirty="0"/>
              <a:t>in the era of the 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Sustainable Development Goals</a:t>
            </a:r>
            <a:r>
              <a:rPr lang="en-US" sz="3000" dirty="0"/>
              <a:t>:</a:t>
            </a:r>
            <a:br>
              <a:rPr lang="en-US" sz="3000" dirty="0"/>
            </a:br>
            <a:r>
              <a:rPr lang="en-US" sz="3000" dirty="0"/>
              <a:t>the International AIDS Society</a:t>
            </a:r>
            <a:r>
              <a:rPr lang="en-US" sz="3000" dirty="0" smtClean="0"/>
              <a:t>–</a:t>
            </a:r>
            <a:br>
              <a:rPr lang="en-US" sz="3000" dirty="0" smtClean="0"/>
            </a:br>
            <a:r>
              <a:rPr lang="en-US" sz="3000" dirty="0" smtClean="0"/>
              <a:t>Lancet Commission</a:t>
            </a:r>
            <a:endParaRPr lang="en-US" sz="3000" dirty="0"/>
          </a:p>
        </p:txBody>
      </p:sp>
      <p:pic>
        <p:nvPicPr>
          <p:cNvPr id="5" name="Picture 4" descr="ias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884" y="4878978"/>
            <a:ext cx="1436077" cy="1436077"/>
          </a:xfrm>
          <a:prstGeom prst="rect">
            <a:avLst/>
          </a:prstGeom>
        </p:spPr>
      </p:pic>
      <p:pic>
        <p:nvPicPr>
          <p:cNvPr id="6" name="Picture 5" descr="Lancet-Logo-Lo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606" y="4878978"/>
            <a:ext cx="4056917" cy="143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582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Lancet cover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499" t="1103" r="-70499"/>
          <a:stretch/>
        </p:blipFill>
        <p:spPr>
          <a:xfrm>
            <a:off x="-795356" y="158750"/>
            <a:ext cx="11013971" cy="599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112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Lancet cover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499" t="1103" r="-70499"/>
          <a:stretch/>
        </p:blipFill>
        <p:spPr>
          <a:xfrm>
            <a:off x="-795356" y="158750"/>
            <a:ext cx="11013971" cy="599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303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 descr="Screen Shot 2018-07-18 at 14.37.1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30" b="-1611"/>
          <a:stretch/>
        </p:blipFill>
        <p:spPr>
          <a:xfrm>
            <a:off x="177318" y="460254"/>
            <a:ext cx="8966682" cy="3066438"/>
          </a:xfrm>
          <a:prstGeom prst="rect">
            <a:avLst/>
          </a:prstGeom>
        </p:spPr>
      </p:pic>
      <p:pic>
        <p:nvPicPr>
          <p:cNvPr id="4" name="Content Placeholder 5"/>
          <p:cNvPicPr>
            <a:picLocks noChangeAspect="1"/>
          </p:cNvPicPr>
          <p:nvPr/>
        </p:nvPicPr>
        <p:blipFill rotWithShape="1">
          <a:blip r:embed="rId3"/>
          <a:srcRect l="-6" r="-674"/>
          <a:stretch/>
        </p:blipFill>
        <p:spPr>
          <a:xfrm>
            <a:off x="177318" y="3700097"/>
            <a:ext cx="2833077" cy="18434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4"/>
          <a:srcRect l="6845" t="8707" r="9925" b="8707"/>
          <a:stretch/>
        </p:blipFill>
        <p:spPr>
          <a:xfrm>
            <a:off x="6257533" y="3700097"/>
            <a:ext cx="2833078" cy="18719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5"/>
          <a:srcRect t="1139" b="1139"/>
          <a:stretch>
            <a:fillRect/>
          </a:stretch>
        </p:blipFill>
        <p:spPr>
          <a:xfrm>
            <a:off x="2990857" y="3700097"/>
            <a:ext cx="3403873" cy="187199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34021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>
                <a:solidFill>
                  <a:srgbClr val="E3000F"/>
                </a:solidFill>
                <a:latin typeface="Brandon Grotesque Regular"/>
                <a:cs typeface="Brandon Grotesque Regular"/>
              </a:rPr>
              <a:t>URGENT EFFORTS ARE NEEDED TO REJUVENATE A FLAGGING HIV RESPONSE</a:t>
            </a:r>
          </a:p>
        </p:txBody>
      </p:sp>
      <p:pic>
        <p:nvPicPr>
          <p:cNvPr id="10" name="Content Placeholder 9" descr="Screen Shot 2018-07-18 at 15.30.36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231" r="-11231"/>
          <a:stretch>
            <a:fillRect/>
          </a:stretch>
        </p:blipFill>
        <p:spPr>
          <a:xfrm>
            <a:off x="375997" y="1640784"/>
            <a:ext cx="4498225" cy="4399246"/>
          </a:xfrm>
        </p:spPr>
      </p:pic>
      <p:pic>
        <p:nvPicPr>
          <p:cNvPr id="11" name="Content Placeholder 10" descr="Screen Shot 2018-07-18 at 15.30.48.png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25" r="-11825"/>
          <a:stretch>
            <a:fillRect/>
          </a:stretch>
        </p:blipFill>
        <p:spPr>
          <a:xfrm>
            <a:off x="4644010" y="1640784"/>
            <a:ext cx="4499992" cy="4399246"/>
          </a:xfrm>
        </p:spPr>
      </p:pic>
      <p:pic>
        <p:nvPicPr>
          <p:cNvPr id="12" name="Picture 11" descr="Screen Shot 2018-07-18 at 15.34.3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502" y="2629549"/>
            <a:ext cx="660400" cy="419100"/>
          </a:xfrm>
          <a:prstGeom prst="rect">
            <a:avLst/>
          </a:prstGeom>
        </p:spPr>
      </p:pic>
      <p:pic>
        <p:nvPicPr>
          <p:cNvPr id="13" name="Picture 12" descr="Screen Shot 2018-07-18 at 15.35.4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937" y="2839099"/>
            <a:ext cx="628217" cy="70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476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>
                <a:solidFill>
                  <a:srgbClr val="E3000F"/>
                </a:solidFill>
                <a:latin typeface="Brandon Grotesque Regular"/>
                <a:cs typeface="Brandon Grotesque Regular"/>
              </a:rPr>
              <a:t>PROVIDE INTEGRATED, CO-LOCATED SERVICES FOR HIV AND RELATED HEALTH CONDITIONS </a:t>
            </a:r>
          </a:p>
        </p:txBody>
      </p:sp>
      <p:pic>
        <p:nvPicPr>
          <p:cNvPr id="4" name="Content Placeholder 3" descr="Screen Shot 2018-07-18 at 15.33.33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92" b="13092"/>
          <a:stretch>
            <a:fillRect/>
          </a:stretch>
        </p:blipFill>
        <p:spPr>
          <a:xfrm>
            <a:off x="1328615" y="1844823"/>
            <a:ext cx="6411737" cy="3526209"/>
          </a:xfrm>
        </p:spPr>
      </p:pic>
      <p:pic>
        <p:nvPicPr>
          <p:cNvPr id="5" name="Picture 4" descr="Screen Shot 2018-07-18 at 15.34.3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935" y="4589457"/>
            <a:ext cx="825449" cy="61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875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>
                <a:solidFill>
                  <a:srgbClr val="E3000F"/>
                </a:solidFill>
                <a:latin typeface="Brandon Grotesque Regular"/>
                <a:cs typeface="Brandon Grotesque Regular"/>
              </a:rPr>
              <a:t>INTEGRATE SERVICES FOR CHRONICALLY UNDERSERVED POPULATIONS</a:t>
            </a:r>
          </a:p>
        </p:txBody>
      </p:sp>
      <p:pic>
        <p:nvPicPr>
          <p:cNvPr id="9" name="Picture 8" descr="Screen Shot 2018-07-18 at 15.35.4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858" y="5258376"/>
            <a:ext cx="576064" cy="457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4"/>
          <a:srcRect t="8720" b="8720"/>
          <a:stretch>
            <a:fillRect/>
          </a:stretch>
        </p:blipFill>
        <p:spPr>
          <a:xfrm>
            <a:off x="457200" y="1600200"/>
            <a:ext cx="822960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774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8-07-18 at 15.38.59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748" r="-18748"/>
          <a:stretch>
            <a:fillRect/>
          </a:stretch>
        </p:blipFill>
        <p:spPr>
          <a:xfrm>
            <a:off x="1072607" y="1700808"/>
            <a:ext cx="7174697" cy="394580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>
                <a:solidFill>
                  <a:srgbClr val="E3000F"/>
                </a:solidFill>
                <a:latin typeface="Brandon Grotesque Regular"/>
                <a:cs typeface="Brandon Grotesque Regular"/>
              </a:rPr>
              <a:t>LEVERAGE HIV PLATFORMS TO INTEGRATE SERVICES FOR HIV AND NCDS</a:t>
            </a:r>
          </a:p>
        </p:txBody>
      </p:sp>
      <p:pic>
        <p:nvPicPr>
          <p:cNvPr id="9" name="Picture 8" descr="Screen Shot 2018-07-18 at 15.35.4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765" y="3200875"/>
            <a:ext cx="695340" cy="55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601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692" y="2426247"/>
            <a:ext cx="8335108" cy="114300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E3000F"/>
                </a:solidFill>
                <a:latin typeface="Brandon Grotesque Regular"/>
                <a:cs typeface="Brandon Grotesque Regular"/>
              </a:rPr>
              <a:t>THE HIV RESPONSE MUST JOIN WITH THE BROADER GLOBAL HEALTH FIELD</a:t>
            </a:r>
            <a:br>
              <a:rPr lang="en-US" sz="4800" b="1" dirty="0">
                <a:solidFill>
                  <a:srgbClr val="E3000F"/>
                </a:solidFill>
                <a:latin typeface="Brandon Grotesque Regular"/>
                <a:cs typeface="Brandon Grotesque Regular"/>
              </a:rPr>
            </a:br>
            <a:r>
              <a:rPr lang="en-US" sz="4800" b="1" dirty="0">
                <a:solidFill>
                  <a:srgbClr val="E3000F"/>
                </a:solidFill>
                <a:latin typeface="Brandon Grotesque Regular"/>
                <a:cs typeface="Brandon Grotesque Regular"/>
              </a:rPr>
              <a:t>TO USHER IN A NEW ERA OF GLOBAL HEALTH SOLIDARITY</a:t>
            </a:r>
          </a:p>
        </p:txBody>
      </p:sp>
    </p:spTree>
    <p:extLst>
      <p:ext uri="{BB962C8B-B14F-4D97-AF65-F5344CB8AC3E}">
        <p14:creationId xmlns:p14="http://schemas.microsoft.com/office/powerpoint/2010/main" val="2019532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ncet-Logo-Lo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437112"/>
            <a:ext cx="3491880" cy="12360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2120" y="5301208"/>
            <a:ext cx="3250704" cy="676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/>
              <a:t>Pamela Das &amp; Richard Horton</a:t>
            </a:r>
            <a:endParaRPr lang="en-US" sz="1600" dirty="0"/>
          </a:p>
        </p:txBody>
      </p:sp>
      <p:pic>
        <p:nvPicPr>
          <p:cNvPr id="5" name="Picture 4" descr="EJAF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509120"/>
            <a:ext cx="3600400" cy="1393488"/>
          </a:xfrm>
          <a:prstGeom prst="rect">
            <a:avLst/>
          </a:prstGeom>
        </p:spPr>
      </p:pic>
      <p:pic>
        <p:nvPicPr>
          <p:cNvPr id="6" name="Picture 5" descr="NIH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2078723" cy="2304256"/>
          </a:xfrm>
          <a:prstGeom prst="rect">
            <a:avLst/>
          </a:prstGeom>
        </p:spPr>
      </p:pic>
      <p:pic>
        <p:nvPicPr>
          <p:cNvPr id="7" name="Picture 6" descr="BMGF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118" y="2564905"/>
            <a:ext cx="3726306" cy="2088232"/>
          </a:xfrm>
          <a:prstGeom prst="rect">
            <a:avLst/>
          </a:prstGeom>
        </p:spPr>
      </p:pic>
      <p:pic>
        <p:nvPicPr>
          <p:cNvPr id="8" name="Picture 7" descr="Ford-Foundation-logo-square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91" b="35349"/>
          <a:stretch/>
        </p:blipFill>
        <p:spPr>
          <a:xfrm>
            <a:off x="4355976" y="1484784"/>
            <a:ext cx="4644008" cy="140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183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IDS 201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Presentation2" id="{ADBD3347-1A0F-45F0-B4B5-B886B317FA11}" vid="{2289ECF3-0365-4EFC-8344-95011E66FD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AIDS2016_template</Template>
  <TotalTime>7807</TotalTime>
  <Words>226</Words>
  <Application>Microsoft Macintosh PowerPoint</Application>
  <PresentationFormat>On-screen Show (4:3)</PresentationFormat>
  <Paragraphs>21</Paragraphs>
  <Slides>11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AIDS 2016_Template</vt:lpstr>
      <vt:lpstr>Launch of Advancing global health and strengthening  the HIV response in the era of the  Sustainable Development Goals: the International AIDS Society– Lancet Commission</vt:lpstr>
      <vt:lpstr>PowerPoint Presentation</vt:lpstr>
      <vt:lpstr>PowerPoint Presentation</vt:lpstr>
      <vt:lpstr>URGENT EFFORTS ARE NEEDED TO REJUVENATE A FLAGGING HIV RESPONSE</vt:lpstr>
      <vt:lpstr>PROVIDE INTEGRATED, CO-LOCATED SERVICES FOR HIV AND RELATED HEALTH CONDITIONS </vt:lpstr>
      <vt:lpstr>INTEGRATE SERVICES FOR CHRONICALLY UNDERSERVED POPULATIONS</vt:lpstr>
      <vt:lpstr>LEVERAGE HIV PLATFORMS TO INTEGRATE SERVICES FOR HIV AND NCDS</vt:lpstr>
      <vt:lpstr>THE HIV RESPONSE MUST JOIN WITH THE BROADER GLOBAL HEALTH FIELD TO USHER IN A NEW ERA OF GLOBAL HEALTH SOLIDARITY</vt:lpstr>
      <vt:lpstr>Acknowledgements </vt:lpstr>
      <vt:lpstr>Launch of Advancing global health and strengthening  the HIV response in the era of the  Sustainable Development Goals: the International AIDS Society– Lancet Commission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Entwistle</dc:creator>
  <cp:lastModifiedBy>Anna Grimsrud</cp:lastModifiedBy>
  <cp:revision>87</cp:revision>
  <cp:lastPrinted>2017-01-16T15:31:13Z</cp:lastPrinted>
  <dcterms:created xsi:type="dcterms:W3CDTF">2017-01-13T09:09:35Z</dcterms:created>
  <dcterms:modified xsi:type="dcterms:W3CDTF">2018-07-26T09:24:02Z</dcterms:modified>
</cp:coreProperties>
</file>